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73" r:id="rId8"/>
    <p:sldId id="264" r:id="rId9"/>
    <p:sldId id="258" r:id="rId10"/>
    <p:sldId id="266" r:id="rId11"/>
    <p:sldId id="267" r:id="rId12"/>
    <p:sldId id="268" r:id="rId13"/>
    <p:sldId id="269" r:id="rId14"/>
    <p:sldId id="260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sz="5300" dirty="0" smtClean="0"/>
              <a:t>Tema 1 </a:t>
            </a:r>
            <a:r>
              <a:rPr lang="es-ES_tradnl" dirty="0" smtClean="0"/>
              <a:t>:  </a:t>
            </a:r>
            <a:br>
              <a:rPr lang="es-ES_tradnl" dirty="0" smtClean="0"/>
            </a:br>
            <a:r>
              <a:rPr lang="es-ES_tradnl" sz="4900" dirty="0" smtClean="0"/>
              <a:t>La </a:t>
            </a:r>
            <a:r>
              <a:rPr lang="es-ES_tradnl" sz="4900" dirty="0"/>
              <a:t>Historia sus definiciones y debates. </a:t>
            </a:r>
            <a:r>
              <a:rPr lang="es-ES_tradnl" sz="4900" dirty="0" smtClean="0"/>
              <a:t/>
            </a:r>
            <a:br>
              <a:rPr lang="es-ES_tradnl" sz="4900" dirty="0" smtClean="0"/>
            </a:br>
            <a:r>
              <a:rPr lang="es-ES_tradnl" sz="4900" dirty="0" smtClean="0"/>
              <a:t>La </a:t>
            </a:r>
            <a:r>
              <a:rPr lang="es-ES_tradnl" sz="4900" dirty="0"/>
              <a:t>diversidad en la Historia de América. </a:t>
            </a:r>
            <a:r>
              <a:rPr lang="pt-BR" sz="4900" dirty="0"/>
              <a:t/>
            </a:r>
            <a:br>
              <a:rPr lang="pt-BR" sz="4900" dirty="0"/>
            </a:br>
            <a:endParaRPr lang="es-ES" sz="49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925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5" y="348730"/>
            <a:ext cx="3985336" cy="6024774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11" y="348730"/>
            <a:ext cx="4145010" cy="60247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9" r="18692"/>
          <a:stretch/>
        </p:blipFill>
        <p:spPr>
          <a:xfrm>
            <a:off x="8348522" y="348730"/>
            <a:ext cx="3517710" cy="60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6" y="147360"/>
            <a:ext cx="11559655" cy="67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752" y="685800"/>
            <a:ext cx="10179756" cy="4991669"/>
          </a:xfrm>
        </p:spPr>
        <p:txBody>
          <a:bodyPr>
            <a:noAutofit/>
          </a:bodyPr>
          <a:lstStyle/>
          <a:p>
            <a:pPr algn="ctr"/>
            <a:r>
              <a:rPr lang="es-ES" sz="6600" dirty="0" smtClean="0"/>
              <a:t>La historia de américa latina no puede entenderse si no se incorpora como categoría básica la</a:t>
            </a:r>
            <a:br>
              <a:rPr lang="es-ES" sz="6600" dirty="0" smtClean="0"/>
            </a:br>
            <a:r>
              <a:rPr lang="es-ES" sz="13800" dirty="0" smtClean="0"/>
              <a:t>Diversidad</a:t>
            </a:r>
            <a:endParaRPr lang="es-ES" sz="13800" dirty="0"/>
          </a:p>
        </p:txBody>
      </p:sp>
    </p:spTree>
    <p:extLst>
      <p:ext uri="{BB962C8B-B14F-4D97-AF65-F5344CB8AC3E}">
        <p14:creationId xmlns:p14="http://schemas.microsoft.com/office/powerpoint/2010/main" val="46852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149" y="3521121"/>
            <a:ext cx="10972799" cy="2019869"/>
          </a:xfrm>
        </p:spPr>
        <p:txBody>
          <a:bodyPr>
            <a:noAutofit/>
          </a:bodyPr>
          <a:lstStyle/>
          <a:p>
            <a:pPr algn="just"/>
            <a:r>
              <a:rPr lang="es-ES" cap="none" dirty="0">
                <a:solidFill>
                  <a:schemeClr val="tx1"/>
                </a:solidFill>
                <a:latin typeface="Adobe Caslon Pro" panose="0205050205050A020403" pitchFamily="18" charset="0"/>
              </a:rPr>
              <a:t>L</a:t>
            </a:r>
            <a:r>
              <a:rPr lang="es-ES" cap="none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a diversidad cultural es un principio que reconoce y legitima las diferencias culturales entre </a:t>
            </a:r>
            <a:r>
              <a:rPr lang="es-ES" u="sng" cap="none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diversos grupos humanos,</a:t>
            </a:r>
            <a:r>
              <a:rPr lang="es-ES" cap="none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 así como la existencia, convivencia e interacción entre </a:t>
            </a:r>
            <a:r>
              <a:rPr lang="es-ES" u="sng" cap="none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diferentes culturas </a:t>
            </a:r>
            <a:r>
              <a:rPr lang="es-ES" cap="none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dentro de un mismo espacio geográfico</a:t>
            </a:r>
            <a:endParaRPr lang="es-ES" cap="none" dirty="0"/>
          </a:p>
        </p:txBody>
      </p:sp>
    </p:spTree>
    <p:extLst>
      <p:ext uri="{BB962C8B-B14F-4D97-AF65-F5344CB8AC3E}">
        <p14:creationId xmlns:p14="http://schemas.microsoft.com/office/powerpoint/2010/main" val="75523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smtClean="0"/>
              <a:t>Diversidad geográfica</a:t>
            </a:r>
            <a:endParaRPr lang="es-ES" sz="7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3800" dirty="0" smtClean="0"/>
              <a:t>América del norte</a:t>
            </a:r>
          </a:p>
          <a:p>
            <a:r>
              <a:rPr lang="es-ES" sz="3800" dirty="0" smtClean="0"/>
              <a:t>Centroamérica</a:t>
            </a:r>
          </a:p>
          <a:p>
            <a:r>
              <a:rPr lang="es-ES" sz="3800" dirty="0" smtClean="0"/>
              <a:t>El caribe </a:t>
            </a:r>
          </a:p>
          <a:p>
            <a:r>
              <a:rPr lang="es-ES" sz="3800" dirty="0" smtClean="0"/>
              <a:t>América del sur.</a:t>
            </a:r>
          </a:p>
          <a:p>
            <a:r>
              <a:rPr lang="es-ES" sz="3800" dirty="0" smtClean="0"/>
              <a:t>Costa atlántica y costa </a:t>
            </a:r>
            <a:r>
              <a:rPr lang="es-ES" sz="3800" dirty="0" err="1" smtClean="0"/>
              <a:t>pacific</a:t>
            </a:r>
            <a:endParaRPr lang="es-ES" sz="3800" dirty="0" smtClean="0"/>
          </a:p>
        </p:txBody>
      </p:sp>
    </p:spTree>
    <p:extLst>
      <p:ext uri="{BB962C8B-B14F-4D97-AF65-F5344CB8AC3E}">
        <p14:creationId xmlns:p14="http://schemas.microsoft.com/office/powerpoint/2010/main" val="2828748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971" y="0"/>
            <a:ext cx="10396882" cy="1151965"/>
          </a:xfrm>
        </p:spPr>
        <p:txBody>
          <a:bodyPr/>
          <a:lstStyle/>
          <a:p>
            <a:r>
              <a:rPr lang="es-ES" dirty="0" smtClean="0"/>
              <a:t>Diversidad cultural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3237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400" dirty="0" smtClean="0"/>
              <a:t>Culturas originarias. América precolombina</a:t>
            </a:r>
          </a:p>
          <a:p>
            <a:pPr marL="0" indent="0">
              <a:buNone/>
            </a:pPr>
            <a:r>
              <a:rPr lang="es-ES" sz="4400" dirty="0" smtClean="0"/>
              <a:t>Culturas trasplantadas. Europea, africana, asiática</a:t>
            </a:r>
          </a:p>
          <a:p>
            <a:pPr marL="0" indent="0">
              <a:buNone/>
            </a:pPr>
            <a:r>
              <a:rPr lang="es-ES" sz="4400" dirty="0" smtClean="0"/>
              <a:t>Pueblos nuevos. Latinoamérica</a:t>
            </a:r>
          </a:p>
          <a:p>
            <a:pPr marL="0" indent="0">
              <a:buNone/>
            </a:pPr>
            <a:endParaRPr lang="es-ES" sz="4400" dirty="0" smtClean="0"/>
          </a:p>
          <a:p>
            <a:pPr marL="0" indent="0">
              <a:buNone/>
            </a:pP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08748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800" dirty="0" smtClean="0"/>
              <a:t>¿ qué es la historia? </a:t>
            </a:r>
            <a:endParaRPr lang="es-ES" sz="8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4" y="2015186"/>
            <a:ext cx="5622877" cy="41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0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204716"/>
            <a:ext cx="10394707" cy="567746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altLang="es-ES" sz="5200" b="1" dirty="0">
                <a:ea typeface="Calibri" panose="020F0502020204030204" pitchFamily="34" charset="0"/>
                <a:cs typeface="Arial" panose="020B0604020202020204" pitchFamily="34" charset="0"/>
              </a:rPr>
              <a:t>Fernand Braudel:</a:t>
            </a:r>
          </a:p>
          <a:p>
            <a:pPr algn="just"/>
            <a:endParaRPr lang="es-ES_tradnl" altLang="es-E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altLang="es-ES" sz="2400" dirty="0"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S" altLang="es-ES" sz="4700" dirty="0">
                <a:ea typeface="Calibri" panose="020F0502020204030204" pitchFamily="34" charset="0"/>
                <a:cs typeface="Arial" panose="020B0604020202020204" pitchFamily="34" charset="0"/>
              </a:rPr>
              <a:t>La Historia no es otra cosa que una constante interrogación de los tiempos pasados, en nombre de los problemas y las curiosidades – e incluso de las inquietudes y las angustias- del tiempo presente que nos rodea y asedia”.</a:t>
            </a:r>
          </a:p>
          <a:p>
            <a:pPr algn="just"/>
            <a:endParaRPr lang="es-ES" altLang="es-ES" sz="47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" b="1" dirty="0">
                <a:ea typeface="Calibri" panose="020F0502020204030204" pitchFamily="34" charset="0"/>
                <a:cs typeface="Arial" panose="020B0604020202020204" pitchFamily="34" charset="0"/>
              </a:rPr>
              <a:t>Braudel, Fernand. </a:t>
            </a:r>
            <a:r>
              <a:rPr lang="es-ES" altLang="es-ES" b="1" i="1" dirty="0">
                <a:ea typeface="Calibri" panose="020F0502020204030204" pitchFamily="34" charset="0"/>
                <a:cs typeface="Arial" panose="020B0604020202020204" pitchFamily="34" charset="0"/>
              </a:rPr>
              <a:t>El Mediterráneo.</a:t>
            </a:r>
            <a:r>
              <a:rPr lang="es-ES" altLang="es-ES" b="1" dirty="0">
                <a:ea typeface="Calibri" panose="020F0502020204030204" pitchFamily="34" charset="0"/>
                <a:cs typeface="Arial" panose="020B0604020202020204" pitchFamily="34" charset="0"/>
              </a:rPr>
              <a:t> Edición Revolucionaria. La Habana, 170. p.9</a:t>
            </a:r>
            <a:endParaRPr lang="es-ES" altLang="es-E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744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72152" y="313899"/>
            <a:ext cx="10394707" cy="51152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altLang="es-ES" sz="3600" b="1" dirty="0">
                <a:ea typeface="Calibri" panose="020F0502020204030204" pitchFamily="34" charset="0"/>
                <a:cs typeface="Arial" panose="020B0604020202020204" pitchFamily="34" charset="0"/>
              </a:rPr>
              <a:t>Carlos Marx</a:t>
            </a:r>
            <a:r>
              <a:rPr lang="es-ES" altLang="es-ES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s-ES" altLang="es-ES" sz="3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altLang="es-ES" sz="3200" dirty="0" smtClean="0">
                <a:ea typeface="Calibri" panose="020F0502020204030204" pitchFamily="34" charset="0"/>
                <a:cs typeface="Arial" panose="020B0604020202020204" pitchFamily="34" charset="0"/>
              </a:rPr>
              <a:t>``</a:t>
            </a:r>
            <a:r>
              <a:rPr lang="es-ES" altLang="es-ES" sz="3200" dirty="0">
                <a:ea typeface="Calibri" panose="020F0502020204030204" pitchFamily="34" charset="0"/>
                <a:cs typeface="Arial" panose="020B0604020202020204" pitchFamily="34" charset="0"/>
              </a:rPr>
              <a:t>La historia debe reflejar y explicar la marcha de los acontecimientos de la manera más concreta, con toda su variedad y particularidades, en tanto q el materialismo histórico es una ciencia teórica, su misión es descubrir las leyes generales q rigen el desarrollo concreto de los acontecimientos de la vida de todos los países y pueblos</a:t>
            </a:r>
            <a:r>
              <a:rPr lang="es-ES_tradnl" altLang="es-ES" sz="3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_tradnl" altLang="es-ES" sz="3200" dirty="0" smtClean="0">
                <a:ea typeface="Calibri" panose="020F0502020204030204" pitchFamily="34" charset="0"/>
                <a:cs typeface="Arial" panose="020B0604020202020204" pitchFamily="34" charset="0"/>
              </a:rPr>
              <a:t>´´</a:t>
            </a:r>
            <a:r>
              <a:rPr lang="es-ES_tradnl" altLang="es-ES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ES" altLang="es-ES" b="1" dirty="0" smtClean="0">
                <a:ea typeface="Calibri" panose="020F0502020204030204" pitchFamily="34" charset="0"/>
                <a:cs typeface="Arial" panose="020B0604020202020204" pitchFamily="34" charset="0"/>
              </a:rPr>
              <a:t>Carlos </a:t>
            </a:r>
            <a:r>
              <a:rPr lang="es-ES" altLang="es-ES" b="1" dirty="0">
                <a:ea typeface="Calibri" panose="020F0502020204030204" pitchFamily="34" charset="0"/>
                <a:cs typeface="Arial" panose="020B0604020202020204" pitchFamily="34" charset="0"/>
              </a:rPr>
              <a:t>Marx: Ludwig, F. </a:t>
            </a:r>
            <a:r>
              <a:rPr lang="es-ES" altLang="es-ES" b="1" i="1" dirty="0">
                <a:ea typeface="Calibri" panose="020F0502020204030204" pitchFamily="34" charset="0"/>
                <a:cs typeface="Arial" panose="020B0604020202020204" pitchFamily="34" charset="0"/>
              </a:rPr>
              <a:t>Fin de la Filosofía clásica alemana</a:t>
            </a:r>
            <a:r>
              <a:rPr lang="es-ES" altLang="es-ES" b="1" dirty="0">
                <a:ea typeface="Calibri" panose="020F0502020204030204" pitchFamily="34" charset="0"/>
                <a:cs typeface="Arial" panose="020B0604020202020204" pitchFamily="34" charset="0"/>
              </a:rPr>
              <a:t>. Obras Escogidas en 2 Tomos. 1966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580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327546"/>
            <a:ext cx="10394707" cy="5047039"/>
          </a:xfrm>
        </p:spPr>
        <p:txBody>
          <a:bodyPr/>
          <a:lstStyle/>
          <a:p>
            <a:pPr marL="0" indent="0" algn="just">
              <a:buNone/>
            </a:pPr>
            <a:r>
              <a:rPr lang="es-ES" altLang="es-ES" sz="32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March Bloch, fundador de la Escuela de los     Annales. </a:t>
            </a:r>
            <a:endParaRPr lang="es-ES" altLang="es-ES" sz="32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/>
            <a:endParaRPr lang="es-ES" altLang="es-ES" sz="32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es-ES" altLang="es-ES" sz="32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“</a:t>
            </a:r>
            <a:r>
              <a:rPr lang="es-ES" altLang="es-ES" sz="44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 Historia es la ciencia de los </a:t>
            </a:r>
            <a:r>
              <a:rPr lang="es-ES" altLang="es-ES" sz="44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hombres  </a:t>
            </a:r>
            <a:r>
              <a:rPr lang="es-ES" altLang="es-ES" sz="44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en el </a:t>
            </a:r>
            <a:r>
              <a:rPr lang="es-ES" altLang="es-ES" sz="44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tiempo</a:t>
            </a:r>
            <a:endParaRPr lang="es-ES" altLang="es-ES" sz="32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/>
            <a:endParaRPr lang="es-ES" alt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549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historia entonces es: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91070" y="2063396"/>
            <a:ext cx="10889438" cy="33111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6600" dirty="0" smtClean="0"/>
              <a:t>La ciencia que estudia el desarrollo de la humanidad en el tiempo y el espacio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287890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Objeto de estudio</a:t>
            </a: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dirty="0" smtClean="0"/>
              <a:t>toda </a:t>
            </a:r>
            <a:r>
              <a:rPr lang="es-ES" sz="5400" u="sng" dirty="0" smtClean="0"/>
              <a:t>huella</a:t>
            </a:r>
            <a:r>
              <a:rPr lang="es-ES" sz="5400" dirty="0" smtClean="0"/>
              <a:t> humana en el espacio y el tiempo</a:t>
            </a:r>
          </a:p>
        </p:txBody>
      </p:sp>
    </p:spTree>
    <p:extLst>
      <p:ext uri="{BB962C8B-B14F-4D97-AF65-F5344CB8AC3E}">
        <p14:creationId xmlns:p14="http://schemas.microsoft.com/office/powerpoint/2010/main" val="150252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07476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Historia: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685800"/>
            <a:ext cx="11092217" cy="5646761"/>
          </a:xfrm>
        </p:spPr>
        <p:txBody>
          <a:bodyPr>
            <a:noAutofit/>
          </a:bodyPr>
          <a:lstStyle/>
          <a:p>
            <a:r>
              <a:rPr lang="es-ES" sz="3600" dirty="0" smtClean="0"/>
              <a:t>Historia y tiempo: ¿ La historia solo estudia el pasado?</a:t>
            </a:r>
          </a:p>
          <a:p>
            <a:r>
              <a:rPr lang="es-ES" sz="3600" dirty="0" smtClean="0"/>
              <a:t>Historia y ciencia: ¿ la historia es objetiva?</a:t>
            </a:r>
          </a:p>
          <a:p>
            <a:r>
              <a:rPr lang="es-ES" sz="3600" dirty="0" smtClean="0"/>
              <a:t>Historia e ideología :¿ academia contra militancia?</a:t>
            </a:r>
          </a:p>
          <a:p>
            <a:r>
              <a:rPr lang="es-ES" sz="3600" dirty="0" smtClean="0"/>
              <a:t>Historia y fuentes: ¿solo el documento escrito hace historia?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40784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419065"/>
            <a:ext cx="10842171" cy="1151965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/>
              <a:t>¿</a:t>
            </a:r>
            <a:r>
              <a:rPr lang="es-ES" sz="6600" dirty="0" smtClean="0"/>
              <a:t>Cómo caracterizar físicamente a las y los habitantes de nuestro continente ?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1795109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552</TotalTime>
  <Words>354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Adobe Caslon Pro</vt:lpstr>
      <vt:lpstr>Aharoni</vt:lpstr>
      <vt:lpstr>Arial</vt:lpstr>
      <vt:lpstr>Calibri</vt:lpstr>
      <vt:lpstr>Impact</vt:lpstr>
      <vt:lpstr>Times New Roman</vt:lpstr>
      <vt:lpstr>Evento Principal</vt:lpstr>
      <vt:lpstr>Tema 1 :   La Historia sus definiciones y debates.  La diversidad en la Historia de América.  </vt:lpstr>
      <vt:lpstr>¿ qué es la historia? </vt:lpstr>
      <vt:lpstr>Apresentação do PowerPoint</vt:lpstr>
      <vt:lpstr>Apresentação do PowerPoint</vt:lpstr>
      <vt:lpstr>Apresentação do PowerPoint</vt:lpstr>
      <vt:lpstr>La historia entonces es:</vt:lpstr>
      <vt:lpstr>Objeto de estudio</vt:lpstr>
      <vt:lpstr>Historia: </vt:lpstr>
      <vt:lpstr>¿Cómo caracterizar físicamente a las y los habitantes de nuestro continente ?</vt:lpstr>
      <vt:lpstr>Apresentação do PowerPoint</vt:lpstr>
      <vt:lpstr>Apresentação do PowerPoint</vt:lpstr>
      <vt:lpstr>La historia de américa latina no puede entenderse si no se incorpora como categoría básica la Diversidad</vt:lpstr>
      <vt:lpstr>La diversidad cultural es un principio que reconoce y legitima las diferencias culturales entre diversos grupos humanos, así como la existencia, convivencia e interacción entre diferentes culturas dentro de un mismo espacio geográfico</vt:lpstr>
      <vt:lpstr>Diversidad geográfica</vt:lpstr>
      <vt:lpstr>Diversidad cultural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:   La Historia sus definiciones y debates.  La diversidad en la Historia de América.</dc:title>
  <dc:creator>René Villaboy Zaldivar.</dc:creator>
  <cp:lastModifiedBy>René Villaboy Zaldivar. </cp:lastModifiedBy>
  <cp:revision>14</cp:revision>
  <dcterms:created xsi:type="dcterms:W3CDTF">2019-06-22T23:36:33Z</dcterms:created>
  <dcterms:modified xsi:type="dcterms:W3CDTF">2019-06-28T16:35:34Z</dcterms:modified>
</cp:coreProperties>
</file>